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68" r:id="rId14"/>
    <p:sldId id="275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66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785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092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7137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2060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8495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1184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91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329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5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0367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396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7524-DA5D-40D4-A18B-D10B41DE1E1E}" type="datetimeFigureOut">
              <a:rPr lang="zh-TW" altLang="en-US" smtClean="0"/>
              <a:pPr/>
              <a:t>2016/5/3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2672-7E25-432F-B048-53A0EB05B303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9344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-occurrence" TargetMode="External"/><Relationship Id="rId2" Type="http://schemas.openxmlformats.org/officeDocument/2006/relationships/hyperlink" Target="http://en.wikipedia.org/wiki/Terminolog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Collocation</a:t>
            </a:r>
            <a:endParaRPr lang="zh-TW" alt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520880" cy="175260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1"/>
                </a:solidFill>
              </a:rPr>
              <a:t>http://www.englishclub.com/vocabulary/collocations.htm</a:t>
            </a:r>
            <a:endParaRPr lang="zh-TW" altLang="zh-TW" sz="18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42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7. verb + adverb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She </a:t>
            </a:r>
            <a:r>
              <a:rPr lang="en-US" altLang="zh-TW" b="1" dirty="0"/>
              <a:t>placed</a:t>
            </a:r>
            <a:r>
              <a:rPr lang="en-US" altLang="zh-TW" dirty="0"/>
              <a:t> her keys </a:t>
            </a:r>
            <a:r>
              <a:rPr lang="en-US" altLang="zh-TW" b="1" dirty="0"/>
              <a:t>gently</a:t>
            </a:r>
            <a:r>
              <a:rPr lang="en-US" altLang="zh-TW" dirty="0"/>
              <a:t> on the table and sat down. </a:t>
            </a:r>
            <a:endParaRPr lang="zh-TW" altLang="zh-TW" dirty="0"/>
          </a:p>
          <a:p>
            <a:pPr lvl="0"/>
            <a:r>
              <a:rPr lang="en-US" altLang="zh-TW" dirty="0"/>
              <a:t>Mary </a:t>
            </a:r>
            <a:r>
              <a:rPr lang="en-US" altLang="zh-TW" b="1" dirty="0"/>
              <a:t>whispered softly</a:t>
            </a:r>
            <a:r>
              <a:rPr lang="en-US" altLang="zh-TW" dirty="0"/>
              <a:t> in John's ear. </a:t>
            </a:r>
            <a:endParaRPr lang="zh-TW" altLang="zh-TW" dirty="0"/>
          </a:p>
          <a:p>
            <a:pPr lvl="0"/>
            <a:r>
              <a:rPr lang="en-US" altLang="zh-TW" dirty="0"/>
              <a:t>I </a:t>
            </a:r>
            <a:r>
              <a:rPr lang="en-US" altLang="zh-TW" b="1" dirty="0"/>
              <a:t>vaguely remember</a:t>
            </a:r>
            <a:r>
              <a:rPr lang="en-US" altLang="zh-TW" dirty="0"/>
              <a:t> that it was growing dark when we left.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139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1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916832"/>
            <a:ext cx="7632848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h</a:t>
            </a:r>
            <a:r>
              <a:rPr lang="en-US" altLang="zh-TW" dirty="0" smtClean="0"/>
              <a:t>ave </a:t>
            </a:r>
          </a:p>
          <a:p>
            <a:pPr marL="0" indent="0">
              <a:buNone/>
            </a:pPr>
            <a:r>
              <a:rPr lang="en-US" altLang="zh-TW" dirty="0" smtClean="0"/>
              <a:t>have </a:t>
            </a:r>
            <a:r>
              <a:rPr lang="en-US" altLang="zh-TW" dirty="0"/>
              <a:t>a </a:t>
            </a:r>
            <a:r>
              <a:rPr lang="en-US" altLang="zh-TW" dirty="0" smtClean="0"/>
              <a:t>bath		have </a:t>
            </a:r>
            <a:r>
              <a:rPr lang="en-US" altLang="zh-TW" dirty="0"/>
              <a:t>a drink</a:t>
            </a:r>
            <a:br>
              <a:rPr lang="en-US" altLang="zh-TW" dirty="0"/>
            </a:br>
            <a:r>
              <a:rPr lang="en-US" altLang="zh-TW" dirty="0"/>
              <a:t>have a good </a:t>
            </a:r>
            <a:r>
              <a:rPr lang="en-US" altLang="zh-TW" dirty="0" smtClean="0"/>
              <a:t>time	have </a:t>
            </a:r>
            <a:r>
              <a:rPr lang="en-US" altLang="zh-TW" dirty="0"/>
              <a:t>a haircut</a:t>
            </a:r>
            <a:br>
              <a:rPr lang="en-US" altLang="zh-TW" dirty="0"/>
            </a:br>
            <a:r>
              <a:rPr lang="en-US" altLang="zh-TW" dirty="0"/>
              <a:t>have a </a:t>
            </a:r>
            <a:r>
              <a:rPr lang="en-US" altLang="zh-TW" dirty="0" smtClean="0"/>
              <a:t>holiday		have </a:t>
            </a:r>
            <a:r>
              <a:rPr lang="en-US" altLang="zh-TW" dirty="0"/>
              <a:t>a problem</a:t>
            </a:r>
            <a:br>
              <a:rPr lang="en-US" altLang="zh-TW" dirty="0"/>
            </a:br>
            <a:r>
              <a:rPr lang="en-US" altLang="zh-TW" dirty="0"/>
              <a:t>have a </a:t>
            </a:r>
            <a:r>
              <a:rPr lang="en-US" altLang="zh-TW" dirty="0" smtClean="0"/>
              <a:t>relationship	have </a:t>
            </a:r>
            <a:r>
              <a:rPr lang="en-US" altLang="zh-TW" dirty="0"/>
              <a:t>a rest</a:t>
            </a:r>
            <a:br>
              <a:rPr lang="en-US" altLang="zh-TW" dirty="0"/>
            </a:br>
            <a:r>
              <a:rPr lang="en-US" altLang="zh-TW" dirty="0"/>
              <a:t>have </a:t>
            </a:r>
            <a:r>
              <a:rPr lang="en-US" altLang="zh-TW" dirty="0" smtClean="0"/>
              <a:t>lunch			have sympathy</a:t>
            </a:r>
          </a:p>
        </p:txBody>
      </p:sp>
    </p:spTree>
    <p:extLst>
      <p:ext uri="{BB962C8B-B14F-4D97-AF65-F5344CB8AC3E}">
        <p14:creationId xmlns:p14="http://schemas.microsoft.com/office/powerpoint/2010/main" xmlns="" val="7698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do</a:t>
            </a:r>
          </a:p>
          <a:p>
            <a:pPr marL="0" indent="0">
              <a:buNone/>
            </a:pPr>
            <a:r>
              <a:rPr lang="en-US" altLang="zh-TW" dirty="0" smtClean="0"/>
              <a:t>do business		do nothing</a:t>
            </a:r>
            <a:br>
              <a:rPr lang="en-US" altLang="zh-TW" dirty="0" smtClean="0"/>
            </a:br>
            <a:r>
              <a:rPr lang="en-US" altLang="zh-TW" dirty="0" smtClean="0"/>
              <a:t>do someone a favor	do the cooking</a:t>
            </a:r>
            <a:br>
              <a:rPr lang="en-US" altLang="zh-TW" dirty="0" smtClean="0"/>
            </a:br>
            <a:r>
              <a:rPr lang="en-US" altLang="zh-TW" dirty="0" smtClean="0"/>
              <a:t>do the housework	do the shopping</a:t>
            </a:r>
            <a:br>
              <a:rPr lang="en-US" altLang="zh-TW" dirty="0" smtClean="0"/>
            </a:br>
            <a:r>
              <a:rPr lang="en-US" altLang="zh-TW" dirty="0" smtClean="0"/>
              <a:t>do the washing up	do your best</a:t>
            </a:r>
            <a:br>
              <a:rPr lang="en-US" altLang="zh-TW" dirty="0" smtClean="0"/>
            </a:br>
            <a:r>
              <a:rPr lang="en-US" altLang="zh-TW" dirty="0" smtClean="0"/>
              <a:t>do your hair		do your homework</a:t>
            </a:r>
            <a:endParaRPr lang="zh-TW" altLang="en-US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399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916832"/>
            <a:ext cx="7704856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make a </a:t>
            </a:r>
            <a:r>
              <a:rPr lang="en-US" altLang="zh-TW" dirty="0" smtClean="0"/>
              <a:t>difference	make </a:t>
            </a:r>
            <a:r>
              <a:rPr lang="en-US" altLang="zh-TW" dirty="0"/>
              <a:t>a mess</a:t>
            </a:r>
            <a:br>
              <a:rPr lang="en-US" altLang="zh-TW" dirty="0"/>
            </a:br>
            <a:r>
              <a:rPr lang="en-US" altLang="zh-TW" dirty="0"/>
              <a:t>make a </a:t>
            </a:r>
            <a:r>
              <a:rPr lang="en-US" altLang="zh-TW" dirty="0" smtClean="0"/>
              <a:t>mistake		make </a:t>
            </a:r>
            <a:r>
              <a:rPr lang="en-US" altLang="zh-TW" dirty="0"/>
              <a:t>a noise</a:t>
            </a:r>
            <a:br>
              <a:rPr lang="en-US" altLang="zh-TW" dirty="0"/>
            </a:br>
            <a:r>
              <a:rPr lang="en-US" altLang="zh-TW" dirty="0"/>
              <a:t>make an </a:t>
            </a:r>
            <a:r>
              <a:rPr lang="en-US" altLang="zh-TW" dirty="0" smtClean="0"/>
              <a:t>effort		make </a:t>
            </a:r>
            <a:r>
              <a:rPr lang="en-US" altLang="zh-TW" dirty="0"/>
              <a:t>furniture</a:t>
            </a:r>
            <a:br>
              <a:rPr lang="en-US" altLang="zh-TW" dirty="0"/>
            </a:br>
            <a:r>
              <a:rPr lang="en-US" altLang="zh-TW" dirty="0"/>
              <a:t>make </a:t>
            </a:r>
            <a:r>
              <a:rPr lang="en-US" altLang="zh-TW" dirty="0" smtClean="0"/>
              <a:t>money		make </a:t>
            </a:r>
            <a:r>
              <a:rPr lang="en-US" altLang="zh-TW" dirty="0"/>
              <a:t>progress</a:t>
            </a:r>
            <a:br>
              <a:rPr lang="en-US" altLang="zh-TW" dirty="0"/>
            </a:br>
            <a:r>
              <a:rPr lang="en-US" altLang="zh-TW" dirty="0" smtClean="0"/>
              <a:t>make room		make trouble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36688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/>
              <a:t>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844824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take a break		take a chance</a:t>
            </a:r>
            <a:br>
              <a:rPr lang="en-US" altLang="zh-TW" dirty="0" smtClean="0"/>
            </a:br>
            <a:r>
              <a:rPr lang="en-US" altLang="zh-TW" dirty="0" smtClean="0"/>
              <a:t>take a look			take a rest</a:t>
            </a:r>
            <a:br>
              <a:rPr lang="en-US" altLang="zh-TW" dirty="0" smtClean="0"/>
            </a:br>
            <a:r>
              <a:rPr lang="en-US" altLang="zh-TW" dirty="0" smtClean="0"/>
              <a:t>take a seat			take a taxi</a:t>
            </a:r>
            <a:br>
              <a:rPr lang="en-US" altLang="zh-TW" dirty="0" smtClean="0"/>
            </a:br>
            <a:r>
              <a:rPr lang="en-US" altLang="zh-TW" dirty="0" smtClean="0"/>
              <a:t>take an exam		take notes</a:t>
            </a:r>
            <a:br>
              <a:rPr lang="en-US" altLang="zh-TW" dirty="0" smtClean="0"/>
            </a:br>
            <a:r>
              <a:rPr lang="en-US" altLang="zh-TW" dirty="0" smtClean="0"/>
              <a:t>take someone's place  	</a:t>
            </a:r>
          </a:p>
          <a:p>
            <a:pPr marL="0" indent="0">
              <a:buNone/>
            </a:pPr>
            <a:r>
              <a:rPr lang="en-US" altLang="zh-TW" dirty="0" smtClean="0"/>
              <a:t>take someone's temperature</a:t>
            </a:r>
            <a:endParaRPr lang="zh-TW" altLang="en-US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622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catch a </a:t>
            </a:r>
            <a:r>
              <a:rPr lang="en-US" altLang="zh-TW" dirty="0" smtClean="0"/>
              <a:t>ball		catch </a:t>
            </a:r>
            <a:r>
              <a:rPr lang="en-US" altLang="zh-TW" dirty="0"/>
              <a:t>a bus</a:t>
            </a:r>
            <a:br>
              <a:rPr lang="en-US" altLang="zh-TW" dirty="0"/>
            </a:br>
            <a:r>
              <a:rPr lang="en-US" altLang="zh-TW" dirty="0"/>
              <a:t>catch a </a:t>
            </a:r>
            <a:r>
              <a:rPr lang="en-US" altLang="zh-TW" dirty="0" smtClean="0"/>
              <a:t>chill		catch </a:t>
            </a:r>
            <a:r>
              <a:rPr lang="en-US" altLang="zh-TW" dirty="0"/>
              <a:t>a cold</a:t>
            </a:r>
            <a:br>
              <a:rPr lang="en-US" altLang="zh-TW" dirty="0"/>
            </a:br>
            <a:r>
              <a:rPr lang="en-US" altLang="zh-TW" dirty="0"/>
              <a:t>catch a </a:t>
            </a:r>
            <a:r>
              <a:rPr lang="en-US" altLang="zh-TW" dirty="0" smtClean="0"/>
              <a:t>thief		catch </a:t>
            </a:r>
            <a:r>
              <a:rPr lang="en-US" altLang="zh-TW" dirty="0"/>
              <a:t>fire</a:t>
            </a:r>
            <a:br>
              <a:rPr lang="en-US" altLang="zh-TW" dirty="0"/>
            </a:br>
            <a:r>
              <a:rPr lang="en-US" altLang="zh-TW" dirty="0"/>
              <a:t>catch sight of</a:t>
            </a:r>
            <a:br>
              <a:rPr lang="en-US" altLang="zh-TW" dirty="0"/>
            </a:br>
            <a:r>
              <a:rPr lang="en-US" altLang="zh-TW" dirty="0"/>
              <a:t>catch someone's attention</a:t>
            </a:r>
            <a:br>
              <a:rPr lang="en-US" altLang="zh-TW" dirty="0"/>
            </a:br>
            <a:r>
              <a:rPr lang="en-US" altLang="zh-TW" dirty="0"/>
              <a:t>catch someone's eye</a:t>
            </a:r>
            <a:br>
              <a:rPr lang="en-US" altLang="zh-TW" dirty="0"/>
            </a:br>
            <a:r>
              <a:rPr lang="en-US" altLang="zh-TW" dirty="0"/>
              <a:t>catch the flu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868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pay a </a:t>
            </a:r>
            <a:r>
              <a:rPr lang="en-US" altLang="zh-TW" dirty="0" smtClean="0"/>
              <a:t>fine			pay </a:t>
            </a:r>
            <a:r>
              <a:rPr lang="en-US" altLang="zh-TW" dirty="0"/>
              <a:t>attention</a:t>
            </a:r>
            <a:br>
              <a:rPr lang="en-US" altLang="zh-TW" dirty="0"/>
            </a:br>
            <a:r>
              <a:rPr lang="en-US" altLang="zh-TW" dirty="0"/>
              <a:t>pay by credit </a:t>
            </a:r>
            <a:r>
              <a:rPr lang="en-US" altLang="zh-TW" dirty="0" smtClean="0"/>
              <a:t>card	pay </a:t>
            </a:r>
            <a:r>
              <a:rPr lang="en-US" altLang="zh-TW" dirty="0"/>
              <a:t>cash</a:t>
            </a:r>
            <a:br>
              <a:rPr lang="en-US" altLang="zh-TW" dirty="0"/>
            </a:br>
            <a:r>
              <a:rPr lang="en-US" altLang="zh-TW" dirty="0"/>
              <a:t>pay interest</a:t>
            </a:r>
            <a:br>
              <a:rPr lang="en-US" altLang="zh-TW" dirty="0"/>
            </a:br>
            <a:r>
              <a:rPr lang="en-US" altLang="zh-TW" dirty="0"/>
              <a:t>pay someone a compliment</a:t>
            </a:r>
            <a:br>
              <a:rPr lang="en-US" altLang="zh-TW" dirty="0"/>
            </a:br>
            <a:r>
              <a:rPr lang="en-US" altLang="zh-TW" dirty="0"/>
              <a:t>pay someone a </a:t>
            </a:r>
            <a:r>
              <a:rPr lang="en-US" altLang="zh-TW" dirty="0" smtClean="0"/>
              <a:t>visit	pay </a:t>
            </a:r>
            <a:r>
              <a:rPr lang="en-US" altLang="zh-TW" dirty="0"/>
              <a:t>the bill</a:t>
            </a:r>
            <a:br>
              <a:rPr lang="en-US" altLang="zh-TW" dirty="0"/>
            </a:br>
            <a:r>
              <a:rPr lang="en-US" altLang="zh-TW" dirty="0"/>
              <a:t>pay the </a:t>
            </a:r>
            <a:r>
              <a:rPr lang="en-US" altLang="zh-TW" dirty="0" smtClean="0"/>
              <a:t>price		pay </a:t>
            </a:r>
            <a:r>
              <a:rPr lang="en-US" altLang="zh-TW" dirty="0"/>
              <a:t>your respects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426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save </a:t>
            </a:r>
            <a:r>
              <a:rPr lang="en-US" altLang="zh-TW" dirty="0" smtClean="0"/>
              <a:t>electricity		save </a:t>
            </a:r>
            <a:r>
              <a:rPr lang="en-US" altLang="zh-TW" dirty="0"/>
              <a:t>energy</a:t>
            </a:r>
            <a:br>
              <a:rPr lang="en-US" altLang="zh-TW" dirty="0"/>
            </a:br>
            <a:r>
              <a:rPr lang="en-US" altLang="zh-TW" dirty="0"/>
              <a:t>save </a:t>
            </a:r>
            <a:r>
              <a:rPr lang="en-US" altLang="zh-TW" dirty="0" smtClean="0"/>
              <a:t>money		save </a:t>
            </a:r>
            <a:r>
              <a:rPr lang="en-US" altLang="zh-TW" dirty="0"/>
              <a:t>one's strength</a:t>
            </a:r>
            <a:br>
              <a:rPr lang="en-US" altLang="zh-TW" dirty="0"/>
            </a:br>
            <a:r>
              <a:rPr lang="en-US" altLang="zh-TW" dirty="0"/>
              <a:t>save someone a </a:t>
            </a:r>
            <a:r>
              <a:rPr lang="en-US" altLang="zh-TW" dirty="0" smtClean="0"/>
              <a:t>seat	save </a:t>
            </a:r>
            <a:r>
              <a:rPr lang="en-US" altLang="zh-TW" dirty="0"/>
              <a:t>someone's life</a:t>
            </a:r>
            <a:br>
              <a:rPr lang="en-US" altLang="zh-TW" dirty="0"/>
            </a:br>
            <a:r>
              <a:rPr lang="en-US" altLang="zh-TW" dirty="0"/>
              <a:t>save something to a disk</a:t>
            </a:r>
            <a:br>
              <a:rPr lang="en-US" altLang="zh-TW" dirty="0"/>
            </a:br>
            <a:r>
              <a:rPr lang="en-US" altLang="zh-TW" dirty="0"/>
              <a:t>save </a:t>
            </a:r>
            <a:r>
              <a:rPr lang="en-US" altLang="zh-TW" dirty="0" smtClean="0"/>
              <a:t>space			save </a:t>
            </a:r>
            <a:r>
              <a:rPr lang="en-US" altLang="zh-TW" dirty="0"/>
              <a:t>time</a:t>
            </a:r>
            <a:br>
              <a:rPr lang="en-US" altLang="zh-TW" dirty="0"/>
            </a:br>
            <a:r>
              <a:rPr lang="en-US" altLang="zh-TW" dirty="0"/>
              <a:t>save yourself the trouble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05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Collocation Lists -</a:t>
            </a:r>
            <a:r>
              <a:rPr lang="en-US" altLang="zh-TW" sz="3600" b="1" dirty="0" smtClean="0"/>
              <a:t>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keep a </a:t>
            </a:r>
            <a:r>
              <a:rPr lang="en-US" altLang="zh-TW" dirty="0" smtClean="0"/>
              <a:t>diary		keep </a:t>
            </a:r>
            <a:r>
              <a:rPr lang="en-US" altLang="zh-TW" dirty="0"/>
              <a:t>a promise</a:t>
            </a:r>
            <a:br>
              <a:rPr lang="en-US" altLang="zh-TW" dirty="0"/>
            </a:br>
            <a:r>
              <a:rPr lang="en-US" altLang="zh-TW" dirty="0"/>
              <a:t>keep a </a:t>
            </a:r>
            <a:r>
              <a:rPr lang="en-US" altLang="zh-TW" dirty="0" smtClean="0"/>
              <a:t>secret		keep </a:t>
            </a:r>
            <a:r>
              <a:rPr lang="en-US" altLang="zh-TW" dirty="0"/>
              <a:t>an appointment</a:t>
            </a:r>
            <a:br>
              <a:rPr lang="en-US" altLang="zh-TW" dirty="0"/>
            </a:br>
            <a:r>
              <a:rPr lang="en-US" altLang="zh-TW" dirty="0"/>
              <a:t>keep </a:t>
            </a:r>
            <a:r>
              <a:rPr lang="en-US" altLang="zh-TW" dirty="0" smtClean="0"/>
              <a:t>calm			keep </a:t>
            </a:r>
            <a:r>
              <a:rPr lang="en-US" altLang="zh-TW" dirty="0"/>
              <a:t>control</a:t>
            </a:r>
            <a:br>
              <a:rPr lang="en-US" altLang="zh-TW" dirty="0"/>
            </a:br>
            <a:r>
              <a:rPr lang="en-US" altLang="zh-TW" dirty="0"/>
              <a:t>keep </a:t>
            </a:r>
            <a:r>
              <a:rPr lang="en-US" altLang="zh-TW"/>
              <a:t>in </a:t>
            </a:r>
            <a:r>
              <a:rPr lang="en-US" altLang="zh-TW" smtClean="0"/>
              <a:t>touch		keep </a:t>
            </a:r>
            <a:r>
              <a:rPr lang="en-US" altLang="zh-TW" dirty="0"/>
              <a:t>quiet</a:t>
            </a:r>
            <a:br>
              <a:rPr lang="en-US" altLang="zh-TW" dirty="0"/>
            </a:br>
            <a:r>
              <a:rPr lang="en-US" altLang="zh-TW" dirty="0"/>
              <a:t>keep someone's place</a:t>
            </a:r>
            <a:br>
              <a:rPr lang="en-US" altLang="zh-TW" dirty="0"/>
            </a:br>
            <a:r>
              <a:rPr lang="en-US" altLang="zh-TW" dirty="0"/>
              <a:t>keep the change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863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Collocation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definition: </a:t>
            </a:r>
            <a:r>
              <a:rPr lang="en-US" altLang="zh-TW" b="1" dirty="0" smtClean="0">
                <a:effectLst/>
              </a:rPr>
              <a:t>collocation</a:t>
            </a:r>
            <a:r>
              <a:rPr lang="en-US" altLang="zh-TW" dirty="0" smtClean="0">
                <a:effectLst/>
              </a:rPr>
              <a:t> defines a sequence of words or </a:t>
            </a:r>
            <a:r>
              <a:rPr lang="en-US" altLang="zh-TW" dirty="0" smtClean="0">
                <a:effectLst/>
                <a:hlinkClick r:id="rId2" action="ppaction://hlinkfile" tooltip="Terminology"/>
              </a:rPr>
              <a:t>terms</a:t>
            </a:r>
            <a:r>
              <a:rPr lang="en-US" altLang="zh-TW" dirty="0" smtClean="0">
                <a:effectLst/>
              </a:rPr>
              <a:t> that </a:t>
            </a:r>
            <a:r>
              <a:rPr lang="en-US" altLang="zh-TW" dirty="0" smtClean="0">
                <a:effectLst/>
                <a:hlinkClick r:id="rId3" action="ppaction://hlinkfile" tooltip="Co-occurrence"/>
              </a:rPr>
              <a:t>co-occur</a:t>
            </a:r>
            <a:r>
              <a:rPr lang="en-US" altLang="zh-TW" dirty="0" smtClean="0">
                <a:effectLst/>
              </a:rPr>
              <a:t> more often than would be expected by chance. </a:t>
            </a:r>
          </a:p>
          <a:p>
            <a:pPr marL="0" indent="0">
              <a:buNone/>
            </a:pPr>
            <a:r>
              <a:rPr lang="en-US" altLang="zh-TW" dirty="0" smtClean="0"/>
              <a:t>In other words, two </a:t>
            </a:r>
            <a:r>
              <a:rPr lang="en-US" altLang="zh-TW" dirty="0"/>
              <a:t>or more words that often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go </a:t>
            </a:r>
            <a:r>
              <a:rPr lang="en-US" altLang="zh-TW" dirty="0"/>
              <a:t>together.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sz="2000" dirty="0"/>
              <a:t>These combinations just sound "right" to native English speakers, who use them all the time.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On </a:t>
            </a:r>
            <a:r>
              <a:rPr lang="en-US" altLang="zh-TW" sz="2000" dirty="0"/>
              <a:t>the other hand, other combinations may be unnatural and just sound "wrong".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903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600200"/>
            <a:ext cx="78488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Natural English  		</a:t>
            </a:r>
            <a:r>
              <a:rPr lang="en-US" altLang="zh-TW" dirty="0"/>
              <a:t> </a:t>
            </a:r>
            <a:r>
              <a:rPr lang="en-US" altLang="zh-TW" dirty="0" smtClean="0"/>
              <a:t>    Unnatural </a:t>
            </a:r>
            <a:r>
              <a:rPr lang="en-US" altLang="zh-TW" dirty="0"/>
              <a:t>English...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/>
              <a:t>the fast </a:t>
            </a:r>
            <a:r>
              <a:rPr lang="en-US" altLang="zh-TW" b="1" dirty="0" smtClean="0"/>
              <a:t>train		</a:t>
            </a:r>
            <a:r>
              <a:rPr lang="en-US" altLang="zh-TW" b="1" dirty="0"/>
              <a:t> </a:t>
            </a:r>
            <a:r>
              <a:rPr lang="en-US" altLang="zh-TW" b="1" dirty="0" smtClean="0"/>
              <a:t>     </a:t>
            </a:r>
            <a:r>
              <a:rPr lang="en-US" altLang="zh-TW" dirty="0" smtClean="0"/>
              <a:t>the </a:t>
            </a:r>
            <a:r>
              <a:rPr lang="en-US" altLang="zh-TW" strike="sngStrike" dirty="0"/>
              <a:t>quick</a:t>
            </a:r>
            <a:r>
              <a:rPr lang="en-US" altLang="zh-TW" dirty="0"/>
              <a:t> </a:t>
            </a:r>
            <a:r>
              <a:rPr lang="en-US" altLang="zh-TW" dirty="0" smtClean="0"/>
              <a:t>train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fast </a:t>
            </a:r>
            <a:r>
              <a:rPr lang="en-US" altLang="zh-TW" b="1" dirty="0" smtClean="0"/>
              <a:t>food		</a:t>
            </a:r>
            <a:r>
              <a:rPr lang="en-US" altLang="zh-TW" b="1" dirty="0"/>
              <a:t>	 </a:t>
            </a:r>
            <a:r>
              <a:rPr lang="en-US" altLang="zh-TW" b="1" dirty="0" smtClean="0"/>
              <a:t>     </a:t>
            </a:r>
            <a:r>
              <a:rPr lang="en-US" altLang="zh-TW" strike="sngStrike" dirty="0" smtClean="0"/>
              <a:t>quick</a:t>
            </a:r>
            <a:r>
              <a:rPr lang="en-US" altLang="zh-TW" dirty="0" smtClean="0"/>
              <a:t> food </a:t>
            </a:r>
            <a:r>
              <a:rPr lang="en-US" altLang="zh-TW" b="1" dirty="0" smtClean="0"/>
              <a:t>	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a </a:t>
            </a:r>
            <a:r>
              <a:rPr lang="en-US" altLang="zh-TW" b="1" dirty="0"/>
              <a:t>quick </a:t>
            </a:r>
            <a:r>
              <a:rPr lang="en-US" altLang="zh-TW" b="1" dirty="0" smtClean="0"/>
              <a:t>shower		</a:t>
            </a:r>
            <a:r>
              <a:rPr lang="en-US" altLang="zh-TW" b="1" dirty="0"/>
              <a:t> </a:t>
            </a:r>
            <a:r>
              <a:rPr lang="en-US" altLang="zh-TW" b="1" dirty="0" smtClean="0"/>
              <a:t>      </a:t>
            </a:r>
            <a:r>
              <a:rPr lang="en-US" altLang="zh-TW" dirty="0" smtClean="0"/>
              <a:t>a </a:t>
            </a:r>
            <a:r>
              <a:rPr lang="en-US" altLang="zh-TW" strike="sngStrike" dirty="0"/>
              <a:t>fast</a:t>
            </a:r>
            <a:r>
              <a:rPr lang="en-US" altLang="zh-TW" dirty="0"/>
              <a:t> </a:t>
            </a:r>
            <a:r>
              <a:rPr lang="en-US" altLang="zh-TW" dirty="0" smtClean="0"/>
              <a:t>shower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a quick </a:t>
            </a:r>
            <a:r>
              <a:rPr lang="en-US" altLang="zh-TW" b="1" dirty="0" smtClean="0"/>
              <a:t>meal		</a:t>
            </a:r>
            <a:r>
              <a:rPr lang="en-US" altLang="zh-TW" b="1" dirty="0"/>
              <a:t> </a:t>
            </a:r>
            <a:r>
              <a:rPr lang="en-US" altLang="zh-TW" b="1" dirty="0" smtClean="0"/>
              <a:t>      </a:t>
            </a:r>
            <a:r>
              <a:rPr lang="en-US" altLang="zh-TW" dirty="0" smtClean="0"/>
              <a:t>a </a:t>
            </a:r>
            <a:r>
              <a:rPr lang="en-US" altLang="zh-TW" strike="sngStrike" dirty="0"/>
              <a:t>fast</a:t>
            </a:r>
            <a:r>
              <a:rPr lang="en-US" altLang="zh-TW" dirty="0"/>
              <a:t> meal </a:t>
            </a:r>
            <a:r>
              <a:rPr lang="en-US" altLang="zh-TW" b="1" dirty="0" smtClean="0"/>
              <a:t>			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86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1. Adverb + Adjective:</a:t>
            </a:r>
            <a:r>
              <a:rPr lang="en-US" altLang="zh-TW" dirty="0" smtClean="0"/>
              <a:t>  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700808"/>
            <a:ext cx="7344816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completely satisfied </a:t>
            </a:r>
          </a:p>
          <a:p>
            <a:pPr marL="0" indent="0">
              <a:buNone/>
            </a:pPr>
            <a:r>
              <a:rPr lang="en-US" altLang="zh-TW" dirty="0" smtClean="0"/>
              <a:t>(NOT </a:t>
            </a:r>
            <a:r>
              <a:rPr lang="en-US" altLang="zh-TW" strike="sngStrike" dirty="0" smtClean="0"/>
              <a:t>downright</a:t>
            </a:r>
            <a:r>
              <a:rPr lang="en-US" altLang="zh-TW" dirty="0" smtClean="0"/>
              <a:t> satisfied) </a:t>
            </a:r>
          </a:p>
          <a:p>
            <a:pPr marL="0" lv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We entered a </a:t>
            </a:r>
            <a:r>
              <a:rPr lang="en-US" altLang="zh-TW" b="1" dirty="0" smtClean="0"/>
              <a:t>richly decorated</a:t>
            </a:r>
            <a:r>
              <a:rPr lang="en-US" altLang="zh-TW" dirty="0" smtClean="0"/>
              <a:t> room.</a:t>
            </a:r>
          </a:p>
          <a:p>
            <a:pPr lvl="0"/>
            <a:endParaRPr lang="zh-TW" altLang="zh-TW" dirty="0"/>
          </a:p>
          <a:p>
            <a:pPr lvl="0"/>
            <a:r>
              <a:rPr lang="en-US" altLang="zh-TW" dirty="0"/>
              <a:t>Are you </a:t>
            </a:r>
            <a:r>
              <a:rPr lang="en-US" altLang="zh-TW" b="1" dirty="0"/>
              <a:t>fully aware</a:t>
            </a:r>
            <a:r>
              <a:rPr lang="en-US" altLang="zh-TW" dirty="0"/>
              <a:t> of the implications of your action?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647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2. Adjective + Noun:</a:t>
            </a:r>
            <a:r>
              <a:rPr lang="en-US" altLang="zh-TW" dirty="0" smtClean="0"/>
              <a:t> 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56792"/>
            <a:ext cx="7128792" cy="4525963"/>
          </a:xfrm>
        </p:spPr>
        <p:txBody>
          <a:bodyPr/>
          <a:lstStyle/>
          <a:p>
            <a:pPr lvl="0"/>
            <a:r>
              <a:rPr lang="en-US" altLang="zh-TW" dirty="0"/>
              <a:t>The doctor ordered him to take </a:t>
            </a:r>
            <a:r>
              <a:rPr lang="en-US" altLang="zh-TW" b="1" dirty="0"/>
              <a:t>regular exercise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0" lvl="0" indent="0">
              <a:buNone/>
            </a:pPr>
            <a:endParaRPr lang="zh-TW" altLang="zh-TW" dirty="0"/>
          </a:p>
          <a:p>
            <a:pPr lvl="0"/>
            <a:r>
              <a:rPr lang="en-US" altLang="zh-TW" dirty="0"/>
              <a:t>The Titanic sank on its </a:t>
            </a:r>
            <a:r>
              <a:rPr lang="en-US" altLang="zh-TW" b="1" dirty="0"/>
              <a:t>maiden voyage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0" lvl="0" indent="0">
              <a:buNone/>
            </a:pPr>
            <a:endParaRPr lang="zh-TW" altLang="zh-TW" dirty="0"/>
          </a:p>
          <a:p>
            <a:pPr lvl="0"/>
            <a:r>
              <a:rPr lang="en-US" altLang="zh-TW" dirty="0"/>
              <a:t>He was writhing on the ground in </a:t>
            </a:r>
            <a:r>
              <a:rPr lang="en-US" altLang="zh-TW" b="1" dirty="0"/>
              <a:t>excruciating pain</a:t>
            </a:r>
            <a:r>
              <a:rPr lang="en-US" altLang="zh-TW" dirty="0"/>
              <a:t>.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smtClean="0"/>
              <a:t>.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6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3. noun + noun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en-US" altLang="zh-TW" dirty="0"/>
              <a:t>Let's give </a:t>
            </a:r>
            <a:r>
              <a:rPr lang="en-US" altLang="zh-TW" dirty="0" smtClean="0"/>
              <a:t>Mr. </a:t>
            </a:r>
            <a:r>
              <a:rPr lang="en-US" altLang="zh-TW" dirty="0"/>
              <a:t>Jones a </a:t>
            </a:r>
            <a:r>
              <a:rPr lang="en-US" altLang="zh-TW" b="1" dirty="0"/>
              <a:t>round of applause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0" lvl="0" indent="0">
              <a:buNone/>
            </a:pPr>
            <a:endParaRPr lang="zh-TW" altLang="zh-TW" dirty="0"/>
          </a:p>
          <a:p>
            <a:pPr lvl="0"/>
            <a:r>
              <a:rPr lang="en-US" altLang="zh-TW" dirty="0"/>
              <a:t>The </a:t>
            </a:r>
            <a:r>
              <a:rPr lang="en-US" altLang="zh-TW" b="1" dirty="0"/>
              <a:t>ceasefire agreement</a:t>
            </a:r>
            <a:r>
              <a:rPr lang="en-US" altLang="zh-TW" dirty="0"/>
              <a:t> came into effect at 11am. </a:t>
            </a:r>
            <a:endParaRPr lang="en-US" altLang="zh-TW" dirty="0" smtClean="0"/>
          </a:p>
          <a:p>
            <a:pPr marL="0" lvl="0" indent="0">
              <a:buNone/>
            </a:pPr>
            <a:endParaRPr lang="en-US" altLang="zh-TW" dirty="0" smtClean="0"/>
          </a:p>
          <a:p>
            <a:pPr lvl="0"/>
            <a:r>
              <a:rPr lang="en-US" altLang="zh-TW" dirty="0" smtClean="0"/>
              <a:t>I'd </a:t>
            </a:r>
            <a:r>
              <a:rPr lang="en-US" altLang="zh-TW" dirty="0"/>
              <a:t>like to buy two </a:t>
            </a:r>
            <a:r>
              <a:rPr lang="en-US" altLang="zh-TW" b="1" dirty="0"/>
              <a:t>bars of soap</a:t>
            </a:r>
            <a:r>
              <a:rPr lang="en-US" altLang="zh-TW" dirty="0"/>
              <a:t> please.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132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4. noun + verb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00200"/>
            <a:ext cx="7488832" cy="4525963"/>
          </a:xfrm>
        </p:spPr>
        <p:txBody>
          <a:bodyPr/>
          <a:lstStyle/>
          <a:p>
            <a:pPr lvl="0"/>
            <a:r>
              <a:rPr lang="en-US" altLang="zh-TW" dirty="0"/>
              <a:t>The </a:t>
            </a:r>
            <a:r>
              <a:rPr lang="en-US" altLang="zh-TW" b="1" dirty="0"/>
              <a:t>lion</a:t>
            </a:r>
            <a:r>
              <a:rPr lang="en-US" altLang="zh-TW" dirty="0"/>
              <a:t> started </a:t>
            </a:r>
            <a:r>
              <a:rPr lang="en-US" altLang="zh-TW" b="1" dirty="0"/>
              <a:t>to roar</a:t>
            </a:r>
            <a:r>
              <a:rPr lang="en-US" altLang="zh-TW" dirty="0"/>
              <a:t> when it heard the </a:t>
            </a:r>
            <a:r>
              <a:rPr lang="en-US" altLang="zh-TW" b="1" dirty="0"/>
              <a:t>dog barking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0" lvl="0" indent="0">
              <a:buNone/>
            </a:pPr>
            <a:endParaRPr lang="zh-TW" altLang="zh-TW" dirty="0"/>
          </a:p>
          <a:p>
            <a:pPr lvl="0"/>
            <a:r>
              <a:rPr lang="en-US" altLang="zh-TW" b="1" dirty="0"/>
              <a:t>Snow was falling</a:t>
            </a:r>
            <a:r>
              <a:rPr lang="en-US" altLang="zh-TW" dirty="0"/>
              <a:t> as our </a:t>
            </a:r>
            <a:r>
              <a:rPr lang="en-US" altLang="zh-TW" b="1" dirty="0"/>
              <a:t>plane took off</a:t>
            </a:r>
            <a:r>
              <a:rPr lang="en-US" altLang="zh-TW" dirty="0"/>
              <a:t>. 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30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5. verb + noun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The </a:t>
            </a:r>
            <a:r>
              <a:rPr lang="en-US" altLang="zh-TW" dirty="0"/>
              <a:t>prisoner was hanged for </a:t>
            </a:r>
            <a:r>
              <a:rPr lang="en-US" altLang="zh-TW" b="1" dirty="0"/>
              <a:t>committing murder</a:t>
            </a:r>
            <a:r>
              <a:rPr lang="en-US" altLang="zh-TW" dirty="0"/>
              <a:t>. </a:t>
            </a:r>
            <a:endParaRPr lang="zh-TW" altLang="zh-TW" dirty="0"/>
          </a:p>
          <a:p>
            <a:pPr lvl="0"/>
            <a:r>
              <a:rPr lang="en-US" altLang="zh-TW" dirty="0"/>
              <a:t>I always try to </a:t>
            </a:r>
            <a:r>
              <a:rPr lang="en-US" altLang="zh-TW" b="1" dirty="0"/>
              <a:t>do my homework</a:t>
            </a:r>
            <a:r>
              <a:rPr lang="en-US" altLang="zh-TW" dirty="0"/>
              <a:t> in the morning, after </a:t>
            </a:r>
            <a:r>
              <a:rPr lang="en-US" altLang="zh-TW" b="1" dirty="0"/>
              <a:t>making my bed</a:t>
            </a:r>
            <a:r>
              <a:rPr lang="en-US" altLang="zh-TW" dirty="0"/>
              <a:t>. </a:t>
            </a:r>
            <a:endParaRPr lang="zh-TW" altLang="zh-TW" dirty="0"/>
          </a:p>
          <a:p>
            <a:pPr lvl="0"/>
            <a:r>
              <a:rPr lang="en-US" altLang="zh-TW" dirty="0"/>
              <a:t>He has been asked to </a:t>
            </a:r>
            <a:r>
              <a:rPr lang="en-US" altLang="zh-TW" b="1" dirty="0"/>
              <a:t>give a presentation</a:t>
            </a:r>
            <a:r>
              <a:rPr lang="en-US" altLang="zh-TW" dirty="0"/>
              <a:t> about his work.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96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6. verb + expression with preposition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We </a:t>
            </a:r>
            <a:r>
              <a:rPr lang="en-US" altLang="zh-TW" dirty="0"/>
              <a:t>had to return home because we </a:t>
            </a:r>
            <a:r>
              <a:rPr lang="en-US" altLang="zh-TW" b="1" dirty="0"/>
              <a:t>had run out of money</a:t>
            </a:r>
            <a:r>
              <a:rPr lang="en-US" altLang="zh-TW" dirty="0"/>
              <a:t>. </a:t>
            </a:r>
            <a:endParaRPr lang="zh-TW" altLang="zh-TW" dirty="0"/>
          </a:p>
          <a:p>
            <a:pPr lvl="0"/>
            <a:r>
              <a:rPr lang="en-US" altLang="zh-TW" dirty="0"/>
              <a:t>At first her eyes </a:t>
            </a:r>
            <a:r>
              <a:rPr lang="en-US" altLang="zh-TW" b="1" dirty="0"/>
              <a:t>filled with horror</a:t>
            </a:r>
            <a:r>
              <a:rPr lang="en-US" altLang="zh-TW" dirty="0"/>
              <a:t>, and then she </a:t>
            </a:r>
            <a:r>
              <a:rPr lang="en-US" altLang="zh-TW" b="1" dirty="0"/>
              <a:t>burst into tears</a:t>
            </a:r>
            <a:r>
              <a:rPr lang="en-US" altLang="zh-TW" dirty="0"/>
              <a:t>. </a:t>
            </a:r>
            <a:endParaRPr lang="zh-TW" altLang="zh-TW" dirty="0"/>
          </a:p>
          <a:p>
            <a:pPr lvl="0"/>
            <a:r>
              <a:rPr lang="en-US" altLang="zh-TW"/>
              <a:t>Their </a:t>
            </a:r>
            <a:r>
              <a:rPr lang="en-US" altLang="zh-TW" smtClean="0"/>
              <a:t>behaviour </a:t>
            </a:r>
            <a:r>
              <a:rPr lang="en-US" altLang="zh-TW" dirty="0"/>
              <a:t>was enough to </a:t>
            </a:r>
            <a:r>
              <a:rPr lang="en-US" altLang="zh-TW" b="1" dirty="0"/>
              <a:t>drive anybody to crime</a:t>
            </a:r>
            <a:r>
              <a:rPr lang="en-US" altLang="zh-TW" dirty="0"/>
              <a:t>.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937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338</Words>
  <Application>Microsoft Office PowerPoint</Application>
  <PresentationFormat>Presentación en pantalla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Office 佈景主題</vt:lpstr>
      <vt:lpstr> Collocation</vt:lpstr>
      <vt:lpstr>Collocation</vt:lpstr>
      <vt:lpstr>Examples</vt:lpstr>
      <vt:lpstr> 1. Adverb + Adjective:   </vt:lpstr>
      <vt:lpstr> 2. Adjective + Noun:  </vt:lpstr>
      <vt:lpstr> 3. noun + noun </vt:lpstr>
      <vt:lpstr> 4. noun + verb </vt:lpstr>
      <vt:lpstr> 5. verb + noun </vt:lpstr>
      <vt:lpstr> 6. verb + expression with preposition </vt:lpstr>
      <vt:lpstr> 7. verb + adverb </vt:lpstr>
      <vt:lpstr> Collocation Lists -1 </vt:lpstr>
      <vt:lpstr>Collocation Lists -2</vt:lpstr>
      <vt:lpstr>Collocation Lists -3</vt:lpstr>
      <vt:lpstr>Collocation Lists -4</vt:lpstr>
      <vt:lpstr>Collocation Lists -5</vt:lpstr>
      <vt:lpstr>Collocation Lists -6</vt:lpstr>
      <vt:lpstr>Collocation Lists -7</vt:lpstr>
      <vt:lpstr>Collocation Lists -8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Collocation</dc:title>
  <dc:creator>jou</dc:creator>
  <cp:lastModifiedBy>Usuario</cp:lastModifiedBy>
  <cp:revision>22</cp:revision>
  <dcterms:created xsi:type="dcterms:W3CDTF">2012-01-06T15:24:48Z</dcterms:created>
  <dcterms:modified xsi:type="dcterms:W3CDTF">2016-05-03T13:07:00Z</dcterms:modified>
</cp:coreProperties>
</file>